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1" r:id="rId5"/>
    <p:sldId id="259" r:id="rId6"/>
    <p:sldId id="260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1218" y="-5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79B93-5432-4448-B0EB-3941BA164E0A}" type="datetimeFigureOut">
              <a:rPr lang="en-US" smtClean="0"/>
              <a:pPr/>
              <a:t>3/22/2020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D09B9-7C86-481E-B452-299F80A863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79B93-5432-4448-B0EB-3941BA164E0A}" type="datetimeFigureOut">
              <a:rPr lang="en-US" smtClean="0"/>
              <a:pPr/>
              <a:t>3/22/2020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D09B9-7C86-481E-B452-299F80A863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79B93-5432-4448-B0EB-3941BA164E0A}" type="datetimeFigureOut">
              <a:rPr lang="en-US" smtClean="0"/>
              <a:pPr/>
              <a:t>3/22/2020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D09B9-7C86-481E-B452-299F80A863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79B93-5432-4448-B0EB-3941BA164E0A}" type="datetimeFigureOut">
              <a:rPr lang="en-US" smtClean="0"/>
              <a:pPr/>
              <a:t>3/22/2020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D09B9-7C86-481E-B452-299F80A863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79B93-5432-4448-B0EB-3941BA164E0A}" type="datetimeFigureOut">
              <a:rPr lang="en-US" smtClean="0"/>
              <a:pPr/>
              <a:t>3/22/2020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D09B9-7C86-481E-B452-299F80A863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79B93-5432-4448-B0EB-3941BA164E0A}" type="datetimeFigureOut">
              <a:rPr lang="en-US" smtClean="0"/>
              <a:pPr/>
              <a:t>3/22/2020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D09B9-7C86-481E-B452-299F80A863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79B93-5432-4448-B0EB-3941BA164E0A}" type="datetimeFigureOut">
              <a:rPr lang="en-US" smtClean="0"/>
              <a:pPr/>
              <a:t>3/22/2020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D09B9-7C86-481E-B452-299F80A863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79B93-5432-4448-B0EB-3941BA164E0A}" type="datetimeFigureOut">
              <a:rPr lang="en-US" smtClean="0"/>
              <a:pPr/>
              <a:t>3/22/2020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D09B9-7C86-481E-B452-299F80A863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79B93-5432-4448-B0EB-3941BA164E0A}" type="datetimeFigureOut">
              <a:rPr lang="en-US" smtClean="0"/>
              <a:pPr/>
              <a:t>3/22/2020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D09B9-7C86-481E-B452-299F80A863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79B93-5432-4448-B0EB-3941BA164E0A}" type="datetimeFigureOut">
              <a:rPr lang="en-US" smtClean="0"/>
              <a:pPr/>
              <a:t>3/22/2020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D09B9-7C86-481E-B452-299F80A863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79B93-5432-4448-B0EB-3941BA164E0A}" type="datetimeFigureOut">
              <a:rPr lang="en-US" smtClean="0"/>
              <a:pPr/>
              <a:t>3/22/2020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CFD09B9-7C86-481E-B452-299F80A8637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3679B93-5432-4448-B0EB-3941BA164E0A}" type="datetimeFigureOut">
              <a:rPr lang="en-US" smtClean="0"/>
              <a:pPr/>
              <a:t>3/22/2020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CFD09B9-7C86-481E-B452-299F80A86370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8596" y="0"/>
            <a:ext cx="8215064" cy="1857388"/>
          </a:xfrm>
        </p:spPr>
        <p:txBody>
          <a:bodyPr>
            <a:normAutofit/>
          </a:bodyPr>
          <a:lstStyle/>
          <a:p>
            <a:pPr algn="ctr"/>
            <a:r>
              <a:rPr lang="en-US" dirty="0" err="1" smtClean="0">
                <a:solidFill>
                  <a:srgbClr val="C00000"/>
                </a:solidFill>
                <a:latin typeface="Bernard MT Condensed" pitchFamily="18" charset="0"/>
              </a:rPr>
              <a:t>Mecanisme</a:t>
            </a:r>
            <a:r>
              <a:rPr lang="en-US" dirty="0" smtClean="0">
                <a:solidFill>
                  <a:srgbClr val="C00000"/>
                </a:solidFill>
                <a:latin typeface="Bernard MT Condensed" pitchFamily="18" charset="0"/>
              </a:rPr>
              <a:t> simple</a:t>
            </a:r>
            <a:r>
              <a:rPr lang="en-US" dirty="0" smtClean="0">
                <a:solidFill>
                  <a:srgbClr val="FF0000"/>
                </a:solidFill>
                <a:latin typeface="Bernard MT Condensed" pitchFamily="18" charset="0"/>
              </a:rPr>
              <a:t/>
            </a:r>
            <a:br>
              <a:rPr lang="en-US" dirty="0" smtClean="0">
                <a:solidFill>
                  <a:srgbClr val="FF0000"/>
                </a:solidFill>
                <a:latin typeface="Bernard MT Condensed" pitchFamily="18" charset="0"/>
              </a:rPr>
            </a:br>
            <a:r>
              <a:rPr lang="ro-RO" dirty="0" smtClean="0">
                <a:solidFill>
                  <a:srgbClr val="FF0000"/>
                </a:solidFill>
                <a:latin typeface="Bernard MT Condensed" pitchFamily="18" charset="0"/>
              </a:rPr>
              <a:t>2. </a:t>
            </a:r>
            <a:r>
              <a:rPr lang="en-US" dirty="0" smtClean="0">
                <a:solidFill>
                  <a:srgbClr val="FF0000"/>
                </a:solidFill>
                <a:latin typeface="Bernard MT Condensed" pitchFamily="18" charset="0"/>
              </a:rPr>
              <a:t>SCRIPET</a:t>
            </a:r>
            <a:r>
              <a:rPr lang="ro-RO" dirty="0" smtClean="0">
                <a:solidFill>
                  <a:srgbClr val="FF0000"/>
                </a:solidFill>
                <a:latin typeface="Bernard MT Condensed" pitchFamily="18" charset="0"/>
              </a:rPr>
              <a:t>I</a:t>
            </a:r>
            <a:endParaRPr lang="en-US" dirty="0">
              <a:solidFill>
                <a:srgbClr val="FF0000"/>
              </a:solidFill>
              <a:latin typeface="Bernard MT Condensed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5786454"/>
            <a:ext cx="7854696" cy="882906"/>
          </a:xfrm>
        </p:spPr>
        <p:txBody>
          <a:bodyPr>
            <a:normAutofit fontScale="85000" lnSpcReduction="20000"/>
          </a:bodyPr>
          <a:lstStyle/>
          <a:p>
            <a:pPr algn="l"/>
            <a:r>
              <a:rPr lang="ro-RO" sz="35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Realizat: </a:t>
            </a:r>
            <a:r>
              <a:rPr lang="ro-RO" sz="35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Prof.Oprescu</a:t>
            </a:r>
            <a:r>
              <a:rPr lang="ro-RO" sz="35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Narcis Doru</a:t>
            </a:r>
          </a:p>
          <a:p>
            <a:pPr algn="l"/>
            <a:r>
              <a:rPr lang="ro-RO" sz="30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Școala Gimnazială „</a:t>
            </a:r>
            <a:r>
              <a:rPr lang="ro-RO" sz="30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Gh.Banea</a:t>
            </a:r>
            <a:r>
              <a:rPr lang="ro-RO" sz="30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”</a:t>
            </a:r>
            <a:endParaRPr lang="en-US" sz="30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14546" y="1857364"/>
            <a:ext cx="4322825" cy="37890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0864440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err="1" smtClean="0">
                <a:latin typeface="Comic Sans MS" pitchFamily="66" charset="0"/>
              </a:rPr>
              <a:t>Mecanismul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simplu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alcatuit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dintr</a:t>
            </a:r>
            <a:r>
              <a:rPr lang="en-US" sz="2400" dirty="0" smtClean="0">
                <a:latin typeface="Comic Sans MS" pitchFamily="66" charset="0"/>
              </a:rPr>
              <a:t>-o </a:t>
            </a:r>
            <a:r>
              <a:rPr lang="en-US" sz="2400" dirty="0" err="1" smtClean="0">
                <a:latin typeface="Comic Sans MS" pitchFamily="66" charset="0"/>
              </a:rPr>
              <a:t>roata</a:t>
            </a:r>
            <a:r>
              <a:rPr lang="en-US" sz="2400" dirty="0" smtClean="0">
                <a:latin typeface="Comic Sans MS" pitchFamily="66" charset="0"/>
              </a:rPr>
              <a:t> cu </a:t>
            </a:r>
            <a:r>
              <a:rPr lang="en-US" sz="2400" dirty="0" err="1" smtClean="0">
                <a:latin typeface="Comic Sans MS" pitchFamily="66" charset="0"/>
              </a:rPr>
              <a:t>canalul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periferic</a:t>
            </a:r>
            <a:r>
              <a:rPr lang="en-US" sz="2400" dirty="0" smtClean="0">
                <a:latin typeface="Comic Sans MS" pitchFamily="66" charset="0"/>
              </a:rPr>
              <a:t> care se </a:t>
            </a:r>
            <a:r>
              <a:rPr lang="en-US" sz="2400" dirty="0" err="1" smtClean="0">
                <a:latin typeface="Comic Sans MS" pitchFamily="66" charset="0"/>
              </a:rPr>
              <a:t>roteste</a:t>
            </a:r>
            <a:r>
              <a:rPr lang="en-US" sz="2400" dirty="0" smtClean="0">
                <a:latin typeface="Comic Sans MS" pitchFamily="66" charset="0"/>
              </a:rPr>
              <a:t> in </a:t>
            </a:r>
            <a:r>
              <a:rPr lang="en-US" sz="2400" dirty="0" err="1" smtClean="0">
                <a:latin typeface="Comic Sans MS" pitchFamily="66" charset="0"/>
              </a:rPr>
              <a:t>jurul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axei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ce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trece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prin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centrul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ei</a:t>
            </a:r>
            <a:r>
              <a:rPr lang="en-US" sz="2400" dirty="0" smtClean="0">
                <a:latin typeface="Comic Sans MS" pitchFamily="66" charset="0"/>
              </a:rPr>
              <a:t> se </a:t>
            </a:r>
            <a:r>
              <a:rPr lang="en-US" sz="2400" dirty="0" err="1" smtClean="0">
                <a:latin typeface="Comic Sans MS" pitchFamily="66" charset="0"/>
              </a:rPr>
              <a:t>numeste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b="1" u="sng" dirty="0" err="1" smtClean="0">
                <a:latin typeface="Comic Sans MS" pitchFamily="66" charset="0"/>
              </a:rPr>
              <a:t>scripete</a:t>
            </a:r>
            <a:endParaRPr lang="en-US" sz="2400" b="1" u="sng" dirty="0">
              <a:latin typeface="Comic Sans MS" pitchFamily="66" charset="0"/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1988840"/>
            <a:ext cx="4427984" cy="42484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004048" y="1988840"/>
            <a:ext cx="3782144" cy="42484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97096018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788808"/>
          </a:xfrm>
        </p:spPr>
        <p:txBody>
          <a:bodyPr>
            <a:normAutofit/>
          </a:bodyPr>
          <a:lstStyle/>
          <a:p>
            <a:r>
              <a:rPr lang="en-US" sz="2400" dirty="0" err="1" smtClean="0">
                <a:latin typeface="Comic Sans MS" pitchFamily="66" charset="0"/>
              </a:rPr>
              <a:t>Scripetele</a:t>
            </a:r>
            <a:r>
              <a:rPr lang="en-US" sz="2400" dirty="0" smtClean="0">
                <a:latin typeface="Comic Sans MS" pitchFamily="66" charset="0"/>
              </a:rPr>
              <a:t> a </a:t>
            </a:r>
            <a:r>
              <a:rPr lang="en-US" sz="2400" dirty="0" err="1" smtClean="0">
                <a:latin typeface="Comic Sans MS" pitchFamily="66" charset="0"/>
              </a:rPr>
              <a:t>carui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axa</a:t>
            </a:r>
            <a:r>
              <a:rPr lang="en-US" sz="2400" dirty="0" smtClean="0">
                <a:latin typeface="Comic Sans MS" pitchFamily="66" charset="0"/>
              </a:rPr>
              <a:t> se </a:t>
            </a:r>
            <a:r>
              <a:rPr lang="en-US" sz="2400" dirty="0" err="1" smtClean="0">
                <a:latin typeface="Comic Sans MS" pitchFamily="66" charset="0"/>
              </a:rPr>
              <a:t>afla</a:t>
            </a:r>
            <a:r>
              <a:rPr lang="en-US" sz="2400" dirty="0" smtClean="0">
                <a:latin typeface="Comic Sans MS" pitchFamily="66" charset="0"/>
              </a:rPr>
              <a:t> in </a:t>
            </a:r>
            <a:r>
              <a:rPr lang="en-US" sz="2400" dirty="0" err="1" smtClean="0">
                <a:latin typeface="Comic Sans MS" pitchFamily="66" charset="0"/>
              </a:rPr>
              <a:t>repaus</a:t>
            </a:r>
            <a:r>
              <a:rPr lang="en-US" sz="2400" dirty="0" smtClean="0">
                <a:latin typeface="Comic Sans MS" pitchFamily="66" charset="0"/>
              </a:rPr>
              <a:t> se </a:t>
            </a:r>
            <a:r>
              <a:rPr lang="en-US" sz="2400" dirty="0" err="1" smtClean="0">
                <a:latin typeface="Comic Sans MS" pitchFamily="66" charset="0"/>
              </a:rPr>
              <a:t>numeste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b="1" u="sng" dirty="0" err="1" smtClean="0">
                <a:latin typeface="Comic Sans MS" pitchFamily="66" charset="0"/>
              </a:rPr>
              <a:t>scripete</a:t>
            </a:r>
            <a:r>
              <a:rPr lang="en-US" sz="2400" b="1" u="sng" dirty="0" smtClean="0">
                <a:latin typeface="Comic Sans MS" pitchFamily="66" charset="0"/>
              </a:rPr>
              <a:t> fix</a:t>
            </a:r>
            <a:r>
              <a:rPr lang="en-US" sz="2400" dirty="0" smtClean="0">
                <a:latin typeface="Comic Sans MS" pitchFamily="66" charset="0"/>
              </a:rPr>
              <a:t>.</a:t>
            </a:r>
            <a:br>
              <a:rPr lang="en-US" sz="2400" dirty="0" smtClean="0">
                <a:latin typeface="Comic Sans MS" pitchFamily="66" charset="0"/>
              </a:rPr>
            </a:br>
            <a:r>
              <a:rPr lang="en-US" sz="2400" dirty="0" err="1" smtClean="0">
                <a:latin typeface="Comic Sans MS" pitchFamily="66" charset="0"/>
              </a:rPr>
              <a:t>Scripetele</a:t>
            </a:r>
            <a:r>
              <a:rPr lang="en-US" sz="2400" dirty="0" smtClean="0">
                <a:latin typeface="Comic Sans MS" pitchFamily="66" charset="0"/>
              </a:rPr>
              <a:t> a </a:t>
            </a:r>
            <a:r>
              <a:rPr lang="en-US" sz="2400" dirty="0" err="1" smtClean="0">
                <a:latin typeface="Comic Sans MS" pitchFamily="66" charset="0"/>
              </a:rPr>
              <a:t>carui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axa</a:t>
            </a:r>
            <a:r>
              <a:rPr lang="en-US" sz="2400" dirty="0" smtClean="0">
                <a:latin typeface="Comic Sans MS" pitchFamily="66" charset="0"/>
              </a:rPr>
              <a:t> se </a:t>
            </a:r>
            <a:r>
              <a:rPr lang="en-US" sz="2400" dirty="0" err="1" smtClean="0">
                <a:latin typeface="Comic Sans MS" pitchFamily="66" charset="0"/>
              </a:rPr>
              <a:t>afla</a:t>
            </a:r>
            <a:r>
              <a:rPr lang="en-US" sz="2400" dirty="0" smtClean="0">
                <a:latin typeface="Comic Sans MS" pitchFamily="66" charset="0"/>
              </a:rPr>
              <a:t> in </a:t>
            </a:r>
            <a:r>
              <a:rPr lang="en-US" sz="2400" dirty="0" err="1" smtClean="0">
                <a:latin typeface="Comic Sans MS" pitchFamily="66" charset="0"/>
              </a:rPr>
              <a:t>miscare</a:t>
            </a:r>
            <a:r>
              <a:rPr lang="en-US" sz="2400" dirty="0" smtClean="0">
                <a:latin typeface="Comic Sans MS" pitchFamily="66" charset="0"/>
              </a:rPr>
              <a:t> se </a:t>
            </a:r>
            <a:r>
              <a:rPr lang="en-US" sz="2400" dirty="0" err="1" smtClean="0">
                <a:latin typeface="Comic Sans MS" pitchFamily="66" charset="0"/>
              </a:rPr>
              <a:t>numeste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b="1" u="sng" dirty="0" err="1" smtClean="0">
                <a:latin typeface="Comic Sans MS" pitchFamily="66" charset="0"/>
              </a:rPr>
              <a:t>scripete</a:t>
            </a:r>
            <a:r>
              <a:rPr lang="en-US" sz="2400" b="1" u="sng" dirty="0" smtClean="0">
                <a:latin typeface="Comic Sans MS" pitchFamily="66" charset="0"/>
              </a:rPr>
              <a:t> </a:t>
            </a:r>
            <a:r>
              <a:rPr lang="en-US" sz="2400" b="1" u="sng" dirty="0" err="1" smtClean="0">
                <a:latin typeface="Comic Sans MS" pitchFamily="66" charset="0"/>
              </a:rPr>
              <a:t>mobil</a:t>
            </a:r>
            <a:r>
              <a:rPr lang="en-US" sz="2400" b="1" u="sng" dirty="0" smtClean="0">
                <a:latin typeface="Comic Sans MS" pitchFamily="66" charset="0"/>
              </a:rPr>
              <a:t>.</a:t>
            </a:r>
            <a:endParaRPr lang="en-US" sz="2400" b="1" u="sng" dirty="0">
              <a:latin typeface="Comic Sans MS" pitchFamily="66" charset="0"/>
            </a:endParaRPr>
          </a:p>
        </p:txBody>
      </p:sp>
      <p:pic>
        <p:nvPicPr>
          <p:cNvPr id="205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5536" y="2692197"/>
            <a:ext cx="2664296" cy="36891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184978" y="2348880"/>
            <a:ext cx="5314936" cy="45091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98381992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Comic Sans MS" pitchFamily="66" charset="0"/>
              </a:rPr>
              <a:t>Care </a:t>
            </a:r>
            <a:r>
              <a:rPr lang="en-US" sz="3600" dirty="0" err="1" smtClean="0">
                <a:latin typeface="Comic Sans MS" pitchFamily="66" charset="0"/>
              </a:rPr>
              <a:t>este</a:t>
            </a:r>
            <a:r>
              <a:rPr lang="en-US" sz="3600" dirty="0" smtClean="0">
                <a:latin typeface="Comic Sans MS" pitchFamily="66" charset="0"/>
              </a:rPr>
              <a:t> </a:t>
            </a:r>
            <a:r>
              <a:rPr lang="en-US" sz="3600" dirty="0" err="1" smtClean="0">
                <a:latin typeface="Comic Sans MS" pitchFamily="66" charset="0"/>
              </a:rPr>
              <a:t>destinatia</a:t>
            </a:r>
            <a:r>
              <a:rPr lang="en-US" sz="3600" dirty="0" smtClean="0">
                <a:latin typeface="Comic Sans MS" pitchFamily="66" charset="0"/>
              </a:rPr>
              <a:t> </a:t>
            </a:r>
            <a:r>
              <a:rPr lang="en-US" sz="3600" dirty="0" err="1" smtClean="0">
                <a:latin typeface="Comic Sans MS" pitchFamily="66" charset="0"/>
              </a:rPr>
              <a:t>scripetului</a:t>
            </a:r>
            <a:r>
              <a:rPr lang="en-US" sz="3600" dirty="0" smtClean="0">
                <a:latin typeface="Comic Sans MS" pitchFamily="66" charset="0"/>
              </a:rPr>
              <a:t>?</a:t>
            </a:r>
            <a:br>
              <a:rPr lang="en-US" sz="3600" dirty="0" smtClean="0">
                <a:latin typeface="Comic Sans MS" pitchFamily="66" charset="0"/>
              </a:rPr>
            </a:br>
            <a:r>
              <a:rPr lang="en-US" sz="3600" dirty="0" smtClean="0">
                <a:latin typeface="Comic Sans MS" pitchFamily="66" charset="0"/>
              </a:rPr>
              <a:t>In </a:t>
            </a:r>
            <a:r>
              <a:rPr lang="en-US" sz="3600" dirty="0" err="1" smtClean="0">
                <a:latin typeface="Comic Sans MS" pitchFamily="66" charset="0"/>
              </a:rPr>
              <a:t>ce</a:t>
            </a:r>
            <a:r>
              <a:rPr lang="en-US" sz="3600" dirty="0" smtClean="0">
                <a:latin typeface="Comic Sans MS" pitchFamily="66" charset="0"/>
              </a:rPr>
              <a:t> </a:t>
            </a:r>
            <a:r>
              <a:rPr lang="en-US" sz="3600" dirty="0" err="1" smtClean="0">
                <a:latin typeface="Comic Sans MS" pitchFamily="66" charset="0"/>
              </a:rPr>
              <a:t>consta</a:t>
            </a:r>
            <a:r>
              <a:rPr lang="en-US" sz="3600" dirty="0" smtClean="0">
                <a:latin typeface="Comic Sans MS" pitchFamily="66" charset="0"/>
              </a:rPr>
              <a:t> </a:t>
            </a:r>
            <a:r>
              <a:rPr lang="en-US" sz="3600" dirty="0" err="1" smtClean="0">
                <a:latin typeface="Comic Sans MS" pitchFamily="66" charset="0"/>
              </a:rPr>
              <a:t>deosebirea</a:t>
            </a:r>
            <a:r>
              <a:rPr lang="en-US" sz="3600" dirty="0" smtClean="0">
                <a:latin typeface="Comic Sans MS" pitchFamily="66" charset="0"/>
              </a:rPr>
              <a:t> </a:t>
            </a:r>
            <a:r>
              <a:rPr lang="en-US" sz="3600" dirty="0" err="1" smtClean="0">
                <a:latin typeface="Comic Sans MS" pitchFamily="66" charset="0"/>
              </a:rPr>
              <a:t>dintre</a:t>
            </a:r>
            <a:r>
              <a:rPr lang="en-US" sz="3600" dirty="0">
                <a:latin typeface="Comic Sans MS" pitchFamily="66" charset="0"/>
              </a:rPr>
              <a:t>: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Scripetele</a:t>
            </a:r>
            <a:r>
              <a:rPr lang="en-US" dirty="0" smtClean="0"/>
              <a:t> fix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 err="1" smtClean="0"/>
              <a:t>Scripetele</a:t>
            </a:r>
            <a:r>
              <a:rPr lang="en-US" dirty="0" smtClean="0"/>
              <a:t> </a:t>
            </a:r>
            <a:r>
              <a:rPr lang="en-US" dirty="0" err="1" smtClean="0"/>
              <a:t>mobil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5576" y="2731222"/>
            <a:ext cx="3312368" cy="38661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580112" y="2636912"/>
            <a:ext cx="2942601" cy="4111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55067098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Scripetele</a:t>
            </a:r>
            <a:r>
              <a:rPr lang="en-US" dirty="0" smtClean="0"/>
              <a:t> fix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435280" cy="438912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                                      -pate fi </a:t>
            </a:r>
            <a:r>
              <a:rPr lang="en-US" dirty="0" err="1" smtClean="0"/>
              <a:t>asemanat</a:t>
            </a:r>
            <a:r>
              <a:rPr lang="en-US" dirty="0" smtClean="0"/>
              <a:t> cu o </a:t>
            </a:r>
            <a:r>
              <a:rPr lang="en-US" dirty="0" err="1" smtClean="0"/>
              <a:t>pirghie</a:t>
            </a:r>
            <a:r>
              <a:rPr lang="en-US" dirty="0" smtClean="0"/>
              <a:t> cu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                     </a:t>
            </a:r>
            <a:r>
              <a:rPr lang="en-US" dirty="0" err="1" smtClean="0"/>
              <a:t>bratele</a:t>
            </a:r>
            <a:r>
              <a:rPr lang="en-US" dirty="0" smtClean="0"/>
              <a:t> </a:t>
            </a:r>
            <a:r>
              <a:rPr lang="en-US" dirty="0" err="1" smtClean="0"/>
              <a:t>egale</a:t>
            </a:r>
            <a:r>
              <a:rPr lang="en-US" dirty="0" smtClean="0"/>
              <a:t>  b1=b2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                   -</a:t>
            </a:r>
            <a:r>
              <a:rPr lang="en-US" dirty="0" err="1" smtClean="0"/>
              <a:t>poate</a:t>
            </a:r>
            <a:r>
              <a:rPr lang="en-US" dirty="0" smtClean="0"/>
              <a:t> fi </a:t>
            </a:r>
            <a:r>
              <a:rPr lang="en-US" dirty="0" err="1" smtClean="0"/>
              <a:t>folosit</a:t>
            </a:r>
            <a:r>
              <a:rPr lang="en-US" dirty="0" smtClean="0"/>
              <a:t> </a:t>
            </a:r>
            <a:r>
              <a:rPr lang="en-US" dirty="0" err="1" smtClean="0"/>
              <a:t>pentru</a:t>
            </a:r>
            <a:r>
              <a:rPr lang="en-US" dirty="0" smtClean="0"/>
              <a:t> </a:t>
            </a:r>
            <a:r>
              <a:rPr lang="en-US" dirty="0" err="1" smtClean="0"/>
              <a:t>modificarea</a:t>
            </a:r>
            <a:r>
              <a:rPr lang="en-US" dirty="0" smtClean="0"/>
              <a:t> 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                    </a:t>
            </a:r>
            <a:r>
              <a:rPr lang="en-US" dirty="0" err="1" smtClean="0"/>
              <a:t>directiei</a:t>
            </a:r>
            <a:r>
              <a:rPr lang="en-US" dirty="0" smtClean="0"/>
              <a:t> de </a:t>
            </a:r>
            <a:r>
              <a:rPr lang="en-US" dirty="0" err="1" smtClean="0"/>
              <a:t>actiune</a:t>
            </a:r>
            <a:r>
              <a:rPr lang="en-US" dirty="0" smtClean="0"/>
              <a:t> a </a:t>
            </a:r>
            <a:r>
              <a:rPr lang="en-US" dirty="0" err="1" smtClean="0"/>
              <a:t>fortei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                    -nu da </a:t>
            </a:r>
            <a:r>
              <a:rPr lang="en-US" dirty="0" err="1" smtClean="0"/>
              <a:t>cistig</a:t>
            </a:r>
            <a:r>
              <a:rPr lang="en-US" dirty="0" smtClean="0"/>
              <a:t> in </a:t>
            </a:r>
            <a:r>
              <a:rPr lang="en-US" dirty="0" err="1" smtClean="0"/>
              <a:t>forta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                                     -</a:t>
            </a:r>
            <a:r>
              <a:rPr lang="en-US" dirty="0" err="1" smtClean="0"/>
              <a:t>deplasarea</a:t>
            </a:r>
            <a:r>
              <a:rPr lang="en-US" dirty="0" smtClean="0"/>
              <a:t> </a:t>
            </a:r>
            <a:r>
              <a:rPr lang="en-US" dirty="0" err="1" smtClean="0"/>
              <a:t>punctului</a:t>
            </a:r>
            <a:r>
              <a:rPr lang="en-US" dirty="0" smtClean="0"/>
              <a:t> de </a:t>
            </a:r>
            <a:r>
              <a:rPr lang="en-US" dirty="0" err="1" smtClean="0"/>
              <a:t>aplicatie</a:t>
            </a:r>
            <a:r>
              <a:rPr lang="en-US" dirty="0" smtClean="0"/>
              <a:t>  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                    al </a:t>
            </a:r>
            <a:r>
              <a:rPr lang="en-US" dirty="0" err="1" smtClean="0"/>
              <a:t>fortei</a:t>
            </a:r>
            <a:r>
              <a:rPr lang="en-US" dirty="0" smtClean="0"/>
              <a:t> active </a:t>
            </a:r>
            <a:r>
              <a:rPr lang="en-US" dirty="0" err="1" smtClean="0"/>
              <a:t>este</a:t>
            </a:r>
            <a:r>
              <a:rPr lang="en-US" dirty="0" smtClean="0"/>
              <a:t> </a:t>
            </a:r>
            <a:r>
              <a:rPr lang="en-US" dirty="0" err="1" smtClean="0"/>
              <a:t>egal</a:t>
            </a:r>
            <a:r>
              <a:rPr lang="en-US" dirty="0" smtClean="0"/>
              <a:t> cu </a:t>
            </a:r>
            <a:r>
              <a:rPr lang="en-US" dirty="0" err="1" smtClean="0"/>
              <a:t>deplasa</a:t>
            </a:r>
            <a:r>
              <a:rPr lang="en-US" dirty="0" smtClean="0"/>
              <a:t>-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F1                                 </a:t>
            </a:r>
            <a:r>
              <a:rPr lang="en-US" dirty="0" err="1" smtClean="0"/>
              <a:t>rea</a:t>
            </a:r>
            <a:r>
              <a:rPr lang="en-US" dirty="0" smtClean="0"/>
              <a:t> </a:t>
            </a:r>
            <a:r>
              <a:rPr lang="en-US" dirty="0" err="1" smtClean="0"/>
              <a:t>punctului</a:t>
            </a:r>
            <a:r>
              <a:rPr lang="en-US" dirty="0" smtClean="0"/>
              <a:t> de </a:t>
            </a:r>
            <a:r>
              <a:rPr lang="en-US" dirty="0" err="1" smtClean="0"/>
              <a:t>aplicatie</a:t>
            </a:r>
            <a:r>
              <a:rPr lang="en-US" dirty="0" smtClean="0"/>
              <a:t> al </a:t>
            </a:r>
            <a:r>
              <a:rPr lang="en-US" dirty="0" err="1" smtClean="0"/>
              <a:t>fortei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                      </a:t>
            </a:r>
            <a:r>
              <a:rPr lang="en-US" dirty="0" err="1" smtClean="0"/>
              <a:t>ce</a:t>
            </a:r>
            <a:r>
              <a:rPr lang="en-US" dirty="0" smtClean="0"/>
              <a:t> </a:t>
            </a:r>
            <a:r>
              <a:rPr lang="en-US" dirty="0" err="1" smtClean="0"/>
              <a:t>trebuie</a:t>
            </a:r>
            <a:r>
              <a:rPr lang="en-US" dirty="0" smtClean="0"/>
              <a:t> </a:t>
            </a:r>
            <a:r>
              <a:rPr lang="en-US" dirty="0" err="1" smtClean="0"/>
              <a:t>invinsa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                     F1=F2-conditia de </a:t>
            </a:r>
            <a:r>
              <a:rPr lang="en-US" dirty="0" err="1" smtClean="0"/>
              <a:t>echilibru</a:t>
            </a:r>
            <a:r>
              <a:rPr lang="en-US" dirty="0" smtClean="0"/>
              <a:t>                                       </a:t>
            </a:r>
            <a:endParaRPr lang="en-US" dirty="0"/>
          </a:p>
        </p:txBody>
      </p:sp>
      <p:sp>
        <p:nvSpPr>
          <p:cNvPr id="4" name="Flowchart: Connector 3"/>
          <p:cNvSpPr/>
          <p:nvPr/>
        </p:nvSpPr>
        <p:spPr>
          <a:xfrm>
            <a:off x="625220" y="1808820"/>
            <a:ext cx="2736304" cy="2952328"/>
          </a:xfrm>
          <a:prstGeom prst="flowChartConnector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vvff</a:t>
            </a:r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647408" y="3328197"/>
            <a:ext cx="273630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993372" y="1549853"/>
            <a:ext cx="0" cy="187220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Left Brace 10"/>
          <p:cNvSpPr/>
          <p:nvPr/>
        </p:nvSpPr>
        <p:spPr>
          <a:xfrm rot="5400000">
            <a:off x="1144857" y="2409942"/>
            <a:ext cx="353640" cy="1368152"/>
          </a:xfrm>
          <a:prstGeom prst="leftBrace">
            <a:avLst>
              <a:gd name="adj1" fmla="val 34430"/>
              <a:gd name="adj2" fmla="val 4481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Left Brace 11"/>
          <p:cNvSpPr/>
          <p:nvPr/>
        </p:nvSpPr>
        <p:spPr>
          <a:xfrm rot="5400000">
            <a:off x="2522818" y="2399731"/>
            <a:ext cx="353635" cy="1368152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1133584" y="2547866"/>
            <a:ext cx="4680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b1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2426245" y="2594582"/>
            <a:ext cx="4251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b2</a:t>
            </a:r>
            <a:endParaRPr lang="en-US" dirty="0"/>
          </a:p>
        </p:txBody>
      </p:sp>
      <p:cxnSp>
        <p:nvCxnSpPr>
          <p:cNvPr id="18" name="Straight Arrow Connector 17"/>
          <p:cNvCxnSpPr>
            <a:stCxn id="12" idx="0"/>
          </p:cNvCxnSpPr>
          <p:nvPr/>
        </p:nvCxnSpPr>
        <p:spPr>
          <a:xfrm>
            <a:off x="3383712" y="3260625"/>
            <a:ext cx="0" cy="1476163"/>
          </a:xfrm>
          <a:prstGeom prst="straightConnector1">
            <a:avLst/>
          </a:prstGeom>
          <a:ln w="762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637601" y="3284984"/>
            <a:ext cx="0" cy="1476164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354732" y="4761148"/>
            <a:ext cx="673223" cy="53866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48912" y="4845813"/>
            <a:ext cx="5448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R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3099479" y="4767673"/>
            <a:ext cx="5364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F2</a:t>
            </a:r>
            <a:endParaRPr lang="en-US" b="1" dirty="0"/>
          </a:p>
        </p:txBody>
      </p:sp>
      <p:sp>
        <p:nvSpPr>
          <p:cNvPr id="26" name="Flowchart: Connector 25"/>
          <p:cNvSpPr/>
          <p:nvPr/>
        </p:nvSpPr>
        <p:spPr>
          <a:xfrm>
            <a:off x="1878461" y="3213897"/>
            <a:ext cx="144016" cy="2286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3274176" y="3189142"/>
            <a:ext cx="174696" cy="2329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583332" y="3157611"/>
            <a:ext cx="216024" cy="1789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8688796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err="1" smtClean="0">
                <a:latin typeface="Comic Sans MS" pitchFamily="66" charset="0"/>
              </a:rPr>
              <a:t>Scripetele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mobil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4294967295"/>
          </p:nvPr>
        </p:nvSpPr>
        <p:spPr>
          <a:xfrm>
            <a:off x="3876675" y="1844675"/>
            <a:ext cx="5267325" cy="4587875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latin typeface="Comic Sans MS" pitchFamily="66" charset="0"/>
              </a:rPr>
              <a:t>Poate fi </a:t>
            </a:r>
            <a:r>
              <a:rPr lang="en-US" dirty="0" err="1" smtClean="0">
                <a:latin typeface="Comic Sans MS" pitchFamily="66" charset="0"/>
              </a:rPr>
              <a:t>asemanat</a:t>
            </a:r>
            <a:r>
              <a:rPr lang="en-US" dirty="0" smtClean="0">
                <a:latin typeface="Comic Sans MS" pitchFamily="66" charset="0"/>
              </a:rPr>
              <a:t> cu o </a:t>
            </a:r>
            <a:r>
              <a:rPr lang="en-US" dirty="0" err="1" smtClean="0">
                <a:latin typeface="Comic Sans MS" pitchFamily="66" charset="0"/>
              </a:rPr>
              <a:t>pirghie</a:t>
            </a:r>
            <a:r>
              <a:rPr lang="en-US" dirty="0" smtClean="0">
                <a:latin typeface="Comic Sans MS" pitchFamily="66" charset="0"/>
              </a:rPr>
              <a:t> cu </a:t>
            </a:r>
            <a:r>
              <a:rPr lang="en-US" dirty="0" err="1" smtClean="0">
                <a:latin typeface="Comic Sans MS" pitchFamily="66" charset="0"/>
              </a:rPr>
              <a:t>bratele</a:t>
            </a:r>
            <a:r>
              <a:rPr lang="en-US" dirty="0" smtClean="0">
                <a:latin typeface="Comic Sans MS" pitchFamily="66" charset="0"/>
              </a:rPr>
              <a:t> b</a:t>
            </a:r>
            <a:r>
              <a:rPr lang="en-US" sz="1600" dirty="0" smtClean="0">
                <a:latin typeface="Comic Sans MS" pitchFamily="66" charset="0"/>
              </a:rPr>
              <a:t>1</a:t>
            </a:r>
            <a:r>
              <a:rPr lang="en-US" dirty="0" smtClean="0">
                <a:latin typeface="Comic Sans MS" pitchFamily="66" charset="0"/>
              </a:rPr>
              <a:t>=b</a:t>
            </a:r>
            <a:r>
              <a:rPr lang="en-US" sz="1600" dirty="0" smtClean="0">
                <a:latin typeface="Comic Sans MS" pitchFamily="66" charset="0"/>
              </a:rPr>
              <a:t>2</a:t>
            </a:r>
            <a:r>
              <a:rPr lang="en-US" sz="2000" dirty="0" smtClean="0">
                <a:latin typeface="Comic Sans MS" pitchFamily="66" charset="0"/>
              </a:rPr>
              <a:t>/2</a:t>
            </a:r>
            <a:endParaRPr lang="en-US" dirty="0" smtClean="0">
              <a:latin typeface="Comic Sans MS" pitchFamily="66" charset="0"/>
            </a:endParaRPr>
          </a:p>
          <a:p>
            <a:r>
              <a:rPr lang="en-US" dirty="0" smtClean="0">
                <a:latin typeface="Comic Sans MS" pitchFamily="66" charset="0"/>
              </a:rPr>
              <a:t>Nu </a:t>
            </a:r>
            <a:r>
              <a:rPr lang="en-US" dirty="0" err="1" smtClean="0">
                <a:latin typeface="Comic Sans MS" pitchFamily="66" charset="0"/>
              </a:rPr>
              <a:t>este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folosit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pentru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modificarea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directiei</a:t>
            </a:r>
            <a:r>
              <a:rPr lang="en-US" dirty="0" smtClean="0">
                <a:latin typeface="Comic Sans MS" pitchFamily="66" charset="0"/>
              </a:rPr>
              <a:t> de </a:t>
            </a:r>
            <a:r>
              <a:rPr lang="en-US" dirty="0" err="1" smtClean="0">
                <a:latin typeface="Comic Sans MS" pitchFamily="66" charset="0"/>
              </a:rPr>
              <a:t>actiune</a:t>
            </a:r>
            <a:r>
              <a:rPr lang="en-US" dirty="0" smtClean="0">
                <a:latin typeface="Comic Sans MS" pitchFamily="66" charset="0"/>
              </a:rPr>
              <a:t> a </a:t>
            </a:r>
            <a:r>
              <a:rPr lang="en-US" dirty="0" err="1" smtClean="0">
                <a:latin typeface="Comic Sans MS" pitchFamily="66" charset="0"/>
              </a:rPr>
              <a:t>fortei</a:t>
            </a:r>
            <a:endParaRPr lang="en-US" dirty="0" smtClean="0">
              <a:latin typeface="Comic Sans MS" pitchFamily="66" charset="0"/>
            </a:endParaRPr>
          </a:p>
          <a:p>
            <a:r>
              <a:rPr lang="en-US" dirty="0" smtClean="0">
                <a:latin typeface="Comic Sans MS" pitchFamily="66" charset="0"/>
              </a:rPr>
              <a:t>Da </a:t>
            </a:r>
            <a:r>
              <a:rPr lang="en-US" dirty="0" err="1" smtClean="0">
                <a:latin typeface="Comic Sans MS" pitchFamily="66" charset="0"/>
              </a:rPr>
              <a:t>cistig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dublu</a:t>
            </a:r>
            <a:r>
              <a:rPr lang="en-US" dirty="0" smtClean="0">
                <a:latin typeface="Comic Sans MS" pitchFamily="66" charset="0"/>
              </a:rPr>
              <a:t> in </a:t>
            </a:r>
            <a:r>
              <a:rPr lang="en-US" dirty="0" err="1" smtClean="0">
                <a:latin typeface="Comic Sans MS" pitchFamily="66" charset="0"/>
              </a:rPr>
              <a:t>forta</a:t>
            </a:r>
            <a:endParaRPr lang="en-US" dirty="0" smtClean="0">
              <a:latin typeface="Comic Sans MS" pitchFamily="66" charset="0"/>
            </a:endParaRPr>
          </a:p>
          <a:p>
            <a:r>
              <a:rPr lang="en-US" dirty="0" err="1" smtClean="0">
                <a:latin typeface="Comic Sans MS" pitchFamily="66" charset="0"/>
              </a:rPr>
              <a:t>Deplasarea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punctului</a:t>
            </a:r>
            <a:r>
              <a:rPr lang="en-US" dirty="0" smtClean="0">
                <a:latin typeface="Comic Sans MS" pitchFamily="66" charset="0"/>
              </a:rPr>
              <a:t> de </a:t>
            </a:r>
            <a:r>
              <a:rPr lang="en-US" dirty="0" err="1" smtClean="0">
                <a:latin typeface="Comic Sans MS" pitchFamily="66" charset="0"/>
              </a:rPr>
              <a:t>aplicatie</a:t>
            </a:r>
            <a:r>
              <a:rPr lang="en-US" dirty="0" smtClean="0">
                <a:latin typeface="Comic Sans MS" pitchFamily="66" charset="0"/>
              </a:rPr>
              <a:t> al </a:t>
            </a:r>
            <a:r>
              <a:rPr lang="en-US" dirty="0" err="1" smtClean="0">
                <a:latin typeface="Comic Sans MS" pitchFamily="66" charset="0"/>
              </a:rPr>
              <a:t>fortei</a:t>
            </a:r>
            <a:r>
              <a:rPr lang="en-US" dirty="0" smtClean="0">
                <a:latin typeface="Comic Sans MS" pitchFamily="66" charset="0"/>
              </a:rPr>
              <a:t> active </a:t>
            </a:r>
            <a:r>
              <a:rPr lang="en-US" dirty="0" err="1" smtClean="0">
                <a:latin typeface="Comic Sans MS" pitchFamily="66" charset="0"/>
              </a:rPr>
              <a:t>este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egala</a:t>
            </a:r>
            <a:r>
              <a:rPr lang="en-US" dirty="0" smtClean="0">
                <a:latin typeface="Comic Sans MS" pitchFamily="66" charset="0"/>
              </a:rPr>
              <a:t> cu </a:t>
            </a:r>
            <a:r>
              <a:rPr lang="en-US" dirty="0" err="1" smtClean="0">
                <a:latin typeface="Comic Sans MS" pitchFamily="66" charset="0"/>
              </a:rPr>
              <a:t>dubla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deplasare</a:t>
            </a:r>
            <a:r>
              <a:rPr lang="en-US" dirty="0" smtClean="0">
                <a:latin typeface="Comic Sans MS" pitchFamily="66" charset="0"/>
              </a:rPr>
              <a:t> a </a:t>
            </a:r>
            <a:r>
              <a:rPr lang="en-US" dirty="0" err="1" smtClean="0">
                <a:latin typeface="Comic Sans MS" pitchFamily="66" charset="0"/>
              </a:rPr>
              <a:t>punctului</a:t>
            </a:r>
            <a:r>
              <a:rPr lang="en-US" dirty="0" smtClean="0">
                <a:latin typeface="Comic Sans MS" pitchFamily="66" charset="0"/>
              </a:rPr>
              <a:t> de </a:t>
            </a:r>
            <a:r>
              <a:rPr lang="en-US" dirty="0" err="1" smtClean="0">
                <a:latin typeface="Comic Sans MS" pitchFamily="66" charset="0"/>
              </a:rPr>
              <a:t>aplicatie</a:t>
            </a:r>
            <a:r>
              <a:rPr lang="en-US" dirty="0" smtClean="0">
                <a:latin typeface="Comic Sans MS" pitchFamily="66" charset="0"/>
              </a:rPr>
              <a:t> al </a:t>
            </a:r>
            <a:r>
              <a:rPr lang="en-US" dirty="0" err="1" smtClean="0">
                <a:latin typeface="Comic Sans MS" pitchFamily="66" charset="0"/>
              </a:rPr>
              <a:t>fortei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ce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trebuie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invinsa</a:t>
            </a:r>
            <a:endParaRPr lang="en-US" dirty="0" smtClean="0">
              <a:latin typeface="Comic Sans MS" pitchFamily="66" charset="0"/>
            </a:endParaRPr>
          </a:p>
          <a:p>
            <a:r>
              <a:rPr lang="en-US" dirty="0" smtClean="0">
                <a:latin typeface="Comic Sans MS" pitchFamily="66" charset="0"/>
              </a:rPr>
              <a:t>F1=2F</a:t>
            </a:r>
            <a:r>
              <a:rPr lang="en-US" sz="1800" dirty="0" smtClean="0">
                <a:latin typeface="Comic Sans MS" pitchFamily="66" charset="0"/>
              </a:rPr>
              <a:t>2</a:t>
            </a:r>
            <a:endParaRPr lang="en-US" sz="1100" dirty="0" smtClean="0">
              <a:latin typeface="Comic Sans MS" pitchFamily="66" charset="0"/>
            </a:endParaRPr>
          </a:p>
          <a:p>
            <a:endParaRPr lang="en-US" dirty="0">
              <a:latin typeface="Comic Sans MS" pitchFamily="66" charset="0"/>
            </a:endParaRPr>
          </a:p>
        </p:txBody>
      </p:sp>
      <p:pic>
        <p:nvPicPr>
          <p:cNvPr id="1028" name="Picture 4"/>
          <p:cNvPicPr>
            <a:picLocks noGrp="1" noChangeAspect="1" noChangeArrowheads="1"/>
          </p:cNvPicPr>
          <p:nvPr>
            <p:ph sz="quarter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1916113"/>
            <a:ext cx="2725738" cy="4681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16690568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708688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err="1" smtClean="0">
                <a:latin typeface="Comic Sans MS" pitchFamily="66" charset="0"/>
              </a:rPr>
              <a:t>Combinatii</a:t>
            </a:r>
            <a:r>
              <a:rPr lang="en-US" dirty="0" smtClean="0">
                <a:latin typeface="Comic Sans MS" pitchFamily="66" charset="0"/>
              </a:rPr>
              <a:t> de </a:t>
            </a:r>
            <a:r>
              <a:rPr lang="en-US" dirty="0" err="1" smtClean="0">
                <a:latin typeface="Comic Sans MS" pitchFamily="66" charset="0"/>
              </a:rPr>
              <a:t>scripeti</a:t>
            </a:r>
            <a:endParaRPr lang="en-US" dirty="0">
              <a:latin typeface="Comic Sans MS" pitchFamily="66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9553" y="1628800"/>
            <a:ext cx="8352927" cy="41764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2122597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767</TotalTime>
  <Words>179</Words>
  <Application>Microsoft Office PowerPoint</Application>
  <PresentationFormat>Expunere pe ecran (4:3)</PresentationFormat>
  <Paragraphs>32</Paragraphs>
  <Slides>7</Slides>
  <Notes>0</Notes>
  <HiddenSlides>0</HiddenSlides>
  <MMClips>0</MMClips>
  <ScaleCrop>false</ScaleCrop>
  <HeadingPairs>
    <vt:vector size="4" baseType="variant">
      <vt:variant>
        <vt:lpstr>Temă</vt:lpstr>
      </vt:variant>
      <vt:variant>
        <vt:i4>1</vt:i4>
      </vt:variant>
      <vt:variant>
        <vt:lpstr>Titluri diapozitive</vt:lpstr>
      </vt:variant>
      <vt:variant>
        <vt:i4>7</vt:i4>
      </vt:variant>
    </vt:vector>
  </HeadingPairs>
  <TitlesOfParts>
    <vt:vector size="8" baseType="lpstr">
      <vt:lpstr>Flow</vt:lpstr>
      <vt:lpstr>Mecanisme simple 2. SCRIPETI</vt:lpstr>
      <vt:lpstr>Mecanismul simplu alcatuit dintr-o roata cu canalul periferic care se roteste in jurul axei ce trece prin centrul ei se numeste scripete</vt:lpstr>
      <vt:lpstr>Scripetele a carui axa se afla in repaus se numeste scripete fix. Scripetele a carui axa se afla in miscare se numeste scripete mobil.</vt:lpstr>
      <vt:lpstr>Care este destinatia scripetului? In ce consta deosebirea dintre:</vt:lpstr>
      <vt:lpstr>Scripetele fix</vt:lpstr>
      <vt:lpstr>Scripetele mobil</vt:lpstr>
      <vt:lpstr>Combinatii de scripeti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Mecanisme simple SCRIPETELE</dc:title>
  <dc:creator>Statia_7</dc:creator>
  <cp:lastModifiedBy>Director</cp:lastModifiedBy>
  <cp:revision>26</cp:revision>
  <dcterms:created xsi:type="dcterms:W3CDTF">2017-04-06T03:25:03Z</dcterms:created>
  <dcterms:modified xsi:type="dcterms:W3CDTF">2020-03-22T22:01:35Z</dcterms:modified>
</cp:coreProperties>
</file>